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lvl1pPr>
      <a:defRPr>
        <a:solidFill>
          <a:srgbClr val="720000"/>
        </a:solidFill>
        <a:latin typeface="Tahoma"/>
        <a:ea typeface="Tahoma"/>
        <a:cs typeface="Tahoma"/>
        <a:sym typeface="Tahoma"/>
      </a:defRPr>
    </a:lvl1pPr>
    <a:lvl2pPr indent="457200">
      <a:defRPr>
        <a:solidFill>
          <a:srgbClr val="720000"/>
        </a:solidFill>
        <a:latin typeface="Tahoma"/>
        <a:ea typeface="Tahoma"/>
        <a:cs typeface="Tahoma"/>
        <a:sym typeface="Tahoma"/>
      </a:defRPr>
    </a:lvl2pPr>
    <a:lvl3pPr indent="914400">
      <a:defRPr>
        <a:solidFill>
          <a:srgbClr val="720000"/>
        </a:solidFill>
        <a:latin typeface="Tahoma"/>
        <a:ea typeface="Tahoma"/>
        <a:cs typeface="Tahoma"/>
        <a:sym typeface="Tahoma"/>
      </a:defRPr>
    </a:lvl3pPr>
    <a:lvl4pPr indent="1371600">
      <a:defRPr>
        <a:solidFill>
          <a:srgbClr val="720000"/>
        </a:solidFill>
        <a:latin typeface="Tahoma"/>
        <a:ea typeface="Tahoma"/>
        <a:cs typeface="Tahoma"/>
        <a:sym typeface="Tahoma"/>
      </a:defRPr>
    </a:lvl4pPr>
    <a:lvl5pPr indent="1828800">
      <a:defRPr>
        <a:solidFill>
          <a:srgbClr val="720000"/>
        </a:solidFill>
        <a:latin typeface="Tahoma"/>
        <a:ea typeface="Tahoma"/>
        <a:cs typeface="Tahoma"/>
        <a:sym typeface="Tahoma"/>
      </a:defRPr>
    </a:lvl5pPr>
    <a:lvl6pPr>
      <a:defRPr>
        <a:solidFill>
          <a:srgbClr val="720000"/>
        </a:solidFill>
        <a:latin typeface="Tahoma"/>
        <a:ea typeface="Tahoma"/>
        <a:cs typeface="Tahoma"/>
        <a:sym typeface="Tahoma"/>
      </a:defRPr>
    </a:lvl6pPr>
    <a:lvl7pPr>
      <a:defRPr>
        <a:solidFill>
          <a:srgbClr val="720000"/>
        </a:solidFill>
        <a:latin typeface="Tahoma"/>
        <a:ea typeface="Tahoma"/>
        <a:cs typeface="Tahoma"/>
        <a:sym typeface="Tahoma"/>
      </a:defRPr>
    </a:lvl7pPr>
    <a:lvl8pPr>
      <a:defRPr>
        <a:solidFill>
          <a:srgbClr val="720000"/>
        </a:solidFill>
        <a:latin typeface="Tahoma"/>
        <a:ea typeface="Tahoma"/>
        <a:cs typeface="Tahoma"/>
        <a:sym typeface="Tahoma"/>
      </a:defRPr>
    </a:lvl8pPr>
    <a:lvl9pPr>
      <a:defRPr>
        <a:solidFill>
          <a:srgbClr val="720000"/>
        </a:solidFill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CCCA"/>
          </a:solidFill>
        </a:fill>
      </a:tcStyle>
    </a:wholeTbl>
    <a:band2H>
      <a:tcTxStyle b="def" i="def"/>
      <a:tcStyle>
        <a:tcBdr/>
        <a:fill>
          <a:solidFill>
            <a:srgbClr val="FFE7E6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3300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3300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33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E2E2"/>
          </a:solidFill>
        </a:fill>
      </a:tcStyle>
    </a:wholeTbl>
    <a:band2H>
      <a:tcTxStyle b="def" i="def"/>
      <a:tcStyle>
        <a:tcBdr/>
        <a:fill>
          <a:solidFill>
            <a:srgbClr val="F3F1F1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AAAA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AAAA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AAA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D4D0"/>
          </a:solidFill>
        </a:fill>
      </a:tcStyle>
    </a:wholeTbl>
    <a:band2H>
      <a:tcTxStyle b="def" i="def"/>
      <a:tcStyle>
        <a:tcBdr/>
        <a:fill>
          <a:solidFill>
            <a:srgbClr val="F1EAE9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C6E57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C6E57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C6E5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3300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720000"/>
              </a:solidFill>
              <a:prstDash val="solid"/>
              <a:bevel/>
            </a:ln>
          </a:top>
          <a:bottom>
            <a:ln w="25400" cap="flat">
              <a:solidFill>
                <a:srgbClr val="72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20000"/>
              </a:solidFill>
              <a:prstDash val="solid"/>
              <a:bevel/>
            </a:ln>
          </a:top>
          <a:bottom>
            <a:ln w="25400" cap="flat">
              <a:solidFill>
                <a:srgbClr val="72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33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CACA"/>
          </a:solidFill>
        </a:fill>
      </a:tcStyle>
    </a:wholeTbl>
    <a:band2H>
      <a:tcTxStyle b="def" i="def"/>
      <a:tcStyle>
        <a:tcBdr/>
        <a:fill>
          <a:solidFill>
            <a:srgbClr val="EBE6E6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0000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0000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algn="ctr" defTabSz="914400">
              <a:lnSpc>
                <a:spcPct val="100000"/>
              </a:lnSpc>
              <a:spcBef>
                <a:spcPts val="700"/>
              </a:spcBef>
              <a:defRPr sz="12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In this activity, students are able to list the pros and cons of a decision.  The instructor may want to show an example on the board as a class, such as the one on the following slide.</a:t>
            </a:r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Sample T-Chart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0" y="0"/>
            <a:ext cx="8458200" cy="5943600"/>
            <a:chOff x="0" y="0"/>
            <a:chExt cx="8458200" cy="5943600"/>
          </a:xfrm>
        </p:grpSpPr>
        <p:sp>
          <p:nvSpPr>
            <p:cNvPr id="9" name="Shape 9"/>
            <p:cNvSpPr/>
            <p:nvPr/>
          </p:nvSpPr>
          <p:spPr>
            <a:xfrm>
              <a:off x="0" y="2286000"/>
              <a:ext cx="8183563" cy="365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96" y="16584"/>
                  </a:moveTo>
                  <a:lnTo>
                    <a:pt x="0" y="21600"/>
                  </a:lnTo>
                  <a:lnTo>
                    <a:pt x="0" y="11738"/>
                  </a:lnTo>
                  <a:lnTo>
                    <a:pt x="21600" y="0"/>
                  </a:lnTo>
                  <a:lnTo>
                    <a:pt x="21600" y="13275"/>
                  </a:lnTo>
                  <a:lnTo>
                    <a:pt x="21596" y="1658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61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0"/>
              <a:ext cx="8458200" cy="585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31" y="18789"/>
                  </a:moveTo>
                  <a:lnTo>
                    <a:pt x="0" y="21600"/>
                  </a:lnTo>
                  <a:lnTo>
                    <a:pt x="0" y="53"/>
                  </a:lnTo>
                  <a:lnTo>
                    <a:pt x="21600" y="0"/>
                  </a:lnTo>
                  <a:lnTo>
                    <a:pt x="21531" y="1878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-1" y="0"/>
            <a:ext cx="7242176" cy="1981200"/>
            <a:chOff x="0" y="0"/>
            <a:chExt cx="7242175" cy="1981200"/>
          </a:xfrm>
        </p:grpSpPr>
        <p:sp>
          <p:nvSpPr>
            <p:cNvPr id="2" name="Shape 2"/>
            <p:cNvSpPr/>
            <p:nvPr/>
          </p:nvSpPr>
          <p:spPr>
            <a:xfrm>
              <a:off x="0" y="925512"/>
              <a:ext cx="7123113" cy="105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73" y="9712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32"/>
                  </a:lnTo>
                  <a:lnTo>
                    <a:pt x="21573" y="4970"/>
                  </a:lnTo>
                  <a:lnTo>
                    <a:pt x="21573" y="97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6B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>
              <a:off x="0" y="0"/>
              <a:ext cx="7242175" cy="190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91" y="1679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591" y="167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" name="Shape 5"/>
          <p:cNvSpPr/>
          <p:nvPr>
            <p:ph type="sldNum" sz="quarter" idx="2"/>
          </p:nvPr>
        </p:nvSpPr>
        <p:spPr>
          <a:xfrm>
            <a:off x="6553200" y="6436360"/>
            <a:ext cx="2133600" cy="2692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1pPr>
      <a:lvl2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2pPr>
      <a:lvl3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3pPr>
      <a:lvl4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4pPr>
      <a:lvl5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FFCC66"/>
        </a:buClr>
        <a:buSzPct val="80000"/>
        <a:buFont typeface="Wingdings"/>
        <a:buChar char="▪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FFCC66"/>
        </a:buClr>
        <a:buSzPct val="100000"/>
        <a:buFont typeface="Wingdings"/>
        <a:buChar char="–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FFCC66"/>
        </a:buClr>
        <a:buSzPct val="100000"/>
        <a:buFont typeface="Wingdings"/>
        <a:buChar char="▪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FFCC66"/>
        </a:buClr>
        <a:buSzPct val="100000"/>
        <a:buFont typeface="Wingdings"/>
        <a:buChar char="–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FFCC66"/>
        </a:buClr>
        <a:buSzPct val="100000"/>
        <a:buFont typeface="Wingdings"/>
        <a:buChar char="▪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FFCC66"/>
        </a:buClr>
        <a:buSzPct val="100000"/>
        <a:buFont typeface="Wingdings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FFCC66"/>
        </a:buClr>
        <a:buSzPct val="100000"/>
        <a:buFont typeface="Wingdings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FFCC66"/>
        </a:buClr>
        <a:buSzPct val="100000"/>
        <a:buFont typeface="Wingdings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FFCC66"/>
        </a:buClr>
        <a:buSzPct val="100000"/>
        <a:buFont typeface="Wingdings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1pPr>
      <a:lvl2pPr indent="4572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2pPr>
      <a:lvl3pPr indent="9144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3pPr>
      <a:lvl4pPr indent="13716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4pPr>
      <a:lvl5pPr indent="18288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5pPr>
      <a:lvl6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6pPr>
      <a:lvl7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7pPr>
      <a:lvl8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8pPr>
      <a:lvl9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 idx="4294967295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72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CC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Decision Making</a:t>
            </a:r>
          </a:p>
        </p:txBody>
      </p:sp>
      <p:sp>
        <p:nvSpPr>
          <p:cNvPr id="17" name="Shape 17"/>
          <p:cNvSpPr/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pic>
        <p:nvPicPr>
          <p:cNvPr id="18" name="logo_sm.png" descr="logo_s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600" y="4343400"/>
            <a:ext cx="3365500" cy="127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86384">
              <a:defRPr sz="3440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40">
                <a:solidFill>
                  <a:srgbClr val="FFFFCC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rPr>
              <a:t>Choosing Brand Name Jeans Over No-Name Jeans</a:t>
            </a:r>
          </a:p>
        </p:txBody>
      </p:sp>
      <p:graphicFrame>
        <p:nvGraphicFramePr>
          <p:cNvPr id="48" name="Table 48"/>
          <p:cNvGraphicFramePr/>
          <p:nvPr/>
        </p:nvGraphicFramePr>
        <p:xfrm>
          <a:off x="457200" y="1600200"/>
          <a:ext cx="8229600" cy="4495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114800"/>
                <a:gridCol w="4114800"/>
              </a:tblGrid>
              <a:tr h="531812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>Pros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>Cons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322387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Shape 49"/>
          <p:cNvSpPr/>
          <p:nvPr/>
        </p:nvSpPr>
        <p:spPr>
          <a:xfrm>
            <a:off x="1066800" y="2468562"/>
            <a:ext cx="2971800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Better Fit</a:t>
            </a:r>
          </a:p>
        </p:txBody>
      </p:sp>
      <p:sp>
        <p:nvSpPr>
          <p:cNvPr id="50" name="Shape 50"/>
          <p:cNvSpPr/>
          <p:nvPr/>
        </p:nvSpPr>
        <p:spPr>
          <a:xfrm>
            <a:off x="5181600" y="2514600"/>
            <a:ext cx="2971800" cy="58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Cost More</a:t>
            </a:r>
          </a:p>
        </p:txBody>
      </p:sp>
      <p:sp>
        <p:nvSpPr>
          <p:cNvPr id="51" name="Shape 51"/>
          <p:cNvSpPr/>
          <p:nvPr/>
        </p:nvSpPr>
        <p:spPr>
          <a:xfrm>
            <a:off x="1066800" y="3581400"/>
            <a:ext cx="2971800" cy="108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Popular people will notice me.</a:t>
            </a:r>
          </a:p>
        </p:txBody>
      </p:sp>
      <p:sp>
        <p:nvSpPr>
          <p:cNvPr id="52" name="Shape 52"/>
          <p:cNvSpPr/>
          <p:nvPr/>
        </p:nvSpPr>
        <p:spPr>
          <a:xfrm>
            <a:off x="4953000" y="3581400"/>
            <a:ext cx="3505200" cy="108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 will look just like everyone else.</a:t>
            </a:r>
          </a:p>
        </p:txBody>
      </p:sp>
      <p:sp>
        <p:nvSpPr>
          <p:cNvPr id="53" name="Shape 53"/>
          <p:cNvSpPr/>
          <p:nvPr/>
        </p:nvSpPr>
        <p:spPr>
          <a:xfrm>
            <a:off x="1066800" y="4876800"/>
            <a:ext cx="2971800" cy="108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Feel better about myself.</a:t>
            </a:r>
          </a:p>
        </p:txBody>
      </p:sp>
      <p:sp>
        <p:nvSpPr>
          <p:cNvPr id="54" name="Shape 54"/>
          <p:cNvSpPr/>
          <p:nvPr/>
        </p:nvSpPr>
        <p:spPr>
          <a:xfrm>
            <a:off x="5105400" y="4876800"/>
            <a:ext cx="2971800" cy="108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 can only afford one pair.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6"/>
      <p:bldP build="whole" bldLvl="1" animBg="1" rev="0" advAuto="0" spid="51" grpId="3"/>
      <p:bldP build="whole" bldLvl="1" animBg="1" rev="0" advAuto="0" spid="49" grpId="1"/>
      <p:bldP build="whole" bldLvl="1" animBg="1" rev="0" advAuto="0" spid="53" grpId="5"/>
      <p:bldP build="whole" bldLvl="1" animBg="1" rev="0" advAuto="0" spid="50" grpId="2"/>
      <p:bldP build="whole" bldLvl="1" animBg="1" rev="0" advAuto="0" spid="52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40663">
              <a:defRPr sz="3564">
                <a:effectLst>
                  <a:outerShdw sx="100000" sy="100000" kx="0" ky="0" algn="b" rotWithShape="0" blurRad="10287" dist="20574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564">
                <a:solidFill>
                  <a:srgbClr val="FFFFCC"/>
                </a:solidFill>
                <a:effectLst>
                  <a:outerShdw sx="100000" sy="100000" kx="0" ky="0" algn="b" rotWithShape="0" blurRad="10287" dist="20574" dir="2700000">
                    <a:srgbClr val="000000"/>
                  </a:outerShdw>
                </a:effectLst>
              </a:rPr>
              <a:t>Economic Influences on Decision-Making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533400" y="2743200"/>
            <a:ext cx="8153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consumer prices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changes in the buying power of the dollar, inflation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consumer spending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demand for goods and services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gross domestic product (GDP)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total value of goods and services produced within the country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housing starts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the number of new homes being built</a:t>
            </a:r>
          </a:p>
        </p:txBody>
      </p:sp>
      <p:sp>
        <p:nvSpPr>
          <p:cNvPr id="60" name="Shape 60"/>
          <p:cNvSpPr/>
          <p:nvPr/>
        </p:nvSpPr>
        <p:spPr>
          <a:xfrm>
            <a:off x="381000" y="1905000"/>
            <a:ext cx="8153400" cy="70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These economic factors may influence personal and financial decisions: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40663">
              <a:defRPr sz="3564">
                <a:effectLst>
                  <a:outerShdw sx="100000" sy="100000" kx="0" ky="0" algn="b" rotWithShape="0" blurRad="10287" dist="20574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564">
                <a:solidFill>
                  <a:srgbClr val="FFFFCC"/>
                </a:solidFill>
                <a:effectLst>
                  <a:outerShdw sx="100000" sy="100000" kx="0" ky="0" algn="b" rotWithShape="0" blurRad="10287" dist="20574" dir="2700000">
                    <a:srgbClr val="000000"/>
                  </a:outerShdw>
                </a:effectLst>
              </a:rPr>
              <a:t>Economic Influences on Decision-Making</a:t>
            </a:r>
          </a:p>
        </p:txBody>
      </p:sp>
      <p:sp>
        <p:nvSpPr>
          <p:cNvPr id="63" name="Shape 63"/>
          <p:cNvSpPr/>
          <p:nvPr>
            <p:ph type="body" idx="4294967295"/>
          </p:nvPr>
        </p:nvSpPr>
        <p:spPr>
          <a:xfrm>
            <a:off x="533400" y="2590800"/>
            <a:ext cx="8153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interest rates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the cost of borrowing money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money supply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funds available for spending in the economy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stock market index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(such as the Dow Jones Averages, Standard &amp; Poor’s 500)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indicate general trends in the value of U.S. stocks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unemployment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the number of people without employment who are willing to 	work</a:t>
            </a:r>
          </a:p>
        </p:txBody>
      </p:sp>
      <p:sp>
        <p:nvSpPr>
          <p:cNvPr id="64" name="Shape 64"/>
          <p:cNvSpPr/>
          <p:nvPr/>
        </p:nvSpPr>
        <p:spPr>
          <a:xfrm>
            <a:off x="381000" y="1905000"/>
            <a:ext cx="8153400" cy="70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These economic factors may influence personal and financial decisions: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40663">
              <a:defRPr sz="3564">
                <a:effectLst>
                  <a:outerShdw sx="100000" sy="100000" kx="0" ky="0" algn="b" rotWithShape="0" blurRad="10287" dist="20574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564">
                <a:solidFill>
                  <a:srgbClr val="FFFFCC"/>
                </a:solidFill>
                <a:effectLst>
                  <a:outerShdw sx="100000" sy="100000" kx="0" ky="0" algn="b" rotWithShape="0" blurRad="10287" dist="20574" dir="2700000">
                    <a:srgbClr val="000000"/>
                  </a:outerShdw>
                </a:effectLst>
              </a:rPr>
              <a:t>Economic Influences on Decision-Making</a:t>
            </a:r>
          </a:p>
        </p:txBody>
      </p:sp>
      <p:sp>
        <p:nvSpPr>
          <p:cNvPr id="67" name="Shape 67"/>
          <p:cNvSpPr/>
          <p:nvPr>
            <p:ph type="body" idx="4294967295"/>
          </p:nvPr>
        </p:nvSpPr>
        <p:spPr>
          <a:xfrm>
            <a:off x="533400" y="2590800"/>
            <a:ext cx="8153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interest rates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the cost of borrowing money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money supply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funds available for spending in the economy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stock market index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(such as the Dow Jones Averages, Standard &amp; Poor’s 500)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indicate general trends in the value of U.S. stocks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unemployment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the number of people without employment who are willing to 	work</a:t>
            </a:r>
          </a:p>
        </p:txBody>
      </p:sp>
      <p:sp>
        <p:nvSpPr>
          <p:cNvPr id="68" name="Shape 68"/>
          <p:cNvSpPr/>
          <p:nvPr/>
        </p:nvSpPr>
        <p:spPr>
          <a:xfrm>
            <a:off x="381000" y="1905000"/>
            <a:ext cx="8153400" cy="70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These economic factors may influence personal and financial decisions: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76200" y="274637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Risks Associated with Decision-Making</a:t>
            </a:r>
          </a:p>
        </p:txBody>
      </p:sp>
      <p:sp>
        <p:nvSpPr>
          <p:cNvPr id="71" name="Shape 71"/>
          <p:cNvSpPr/>
          <p:nvPr>
            <p:ph type="body" idx="4294967295"/>
          </p:nvPr>
        </p:nvSpPr>
        <p:spPr>
          <a:xfrm>
            <a:off x="457200" y="2590800"/>
            <a:ext cx="8382000" cy="320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280">
                <a:solidFill>
                  <a:srgbClr val="FF9900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personal risks</a:t>
            </a:r>
            <a:endParaRPr b="1" sz="2280">
              <a:solidFill>
                <a:srgbClr val="FF9900"/>
              </a:solidFill>
              <a:effectLst>
                <a:outerShdw sx="100000" sy="100000" kx="0" ky="0" algn="b" rotWithShape="0" blurRad="12065" dist="24130" dir="2700000">
                  <a:srgbClr val="000000"/>
                </a:outerShdw>
              </a:effectLst>
            </a:endParaRPr>
          </a:p>
          <a:p>
            <a:pPr lvl="0" marL="0" indent="0" defTabSz="86868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10">
                <a:solidFill>
                  <a:srgbClr val="FFFFFF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factors that may create a less than desirable situation. Personal risk may be in the form of inconvenience, embarrassment, safety, or</a:t>
            </a:r>
            <a:endParaRPr sz="1710">
              <a:solidFill>
                <a:srgbClr val="FFFFFF"/>
              </a:solidFill>
              <a:effectLst>
                <a:outerShdw sx="100000" sy="100000" kx="0" ky="0" algn="b" rotWithShape="0" blurRad="12065" dist="24130" dir="2700000">
                  <a:srgbClr val="000000"/>
                </a:outerShdw>
              </a:effectLst>
            </a:endParaRPr>
          </a:p>
          <a:p>
            <a:pPr lvl="0" marL="0" indent="0" defTabSz="86868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10">
                <a:solidFill>
                  <a:srgbClr val="FFFFFF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health concerns.</a:t>
            </a:r>
            <a:endParaRPr sz="1710">
              <a:solidFill>
                <a:srgbClr val="FFFFFF"/>
              </a:solidFill>
              <a:effectLst>
                <a:outerShdw sx="100000" sy="100000" kx="0" ky="0" algn="b" rotWithShape="0" blurRad="12065" dist="24130" dir="2700000">
                  <a:srgbClr val="000000"/>
                </a:outerShdw>
              </a:effectLst>
            </a:endParaRPr>
          </a:p>
          <a:p>
            <a:pPr lvl="0" marL="0" indent="0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280">
                <a:solidFill>
                  <a:srgbClr val="FF9900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inflation risk</a:t>
            </a:r>
            <a:endParaRPr b="1" sz="2280">
              <a:solidFill>
                <a:srgbClr val="FF9900"/>
              </a:solidFill>
              <a:effectLst>
                <a:outerShdw sx="100000" sy="100000" kx="0" ky="0" algn="b" rotWithShape="0" blurRad="12065" dist="24130" dir="2700000">
                  <a:srgbClr val="000000"/>
                </a:outerShdw>
              </a:effectLst>
            </a:endParaRPr>
          </a:p>
          <a:p>
            <a:pPr lvl="0" marL="0" indent="0" defTabSz="86868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10">
                <a:solidFill>
                  <a:srgbClr val="FFFFFF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rising prices cause lower buying power. Buying an item later may mean a higher price.</a:t>
            </a:r>
            <a:endParaRPr sz="1710">
              <a:solidFill>
                <a:srgbClr val="FFFFFF"/>
              </a:solidFill>
              <a:effectLst>
                <a:outerShdw sx="100000" sy="100000" kx="0" ky="0" algn="b" rotWithShape="0" blurRad="12065" dist="24130" dir="2700000">
                  <a:srgbClr val="000000"/>
                </a:outerShdw>
              </a:effectLst>
            </a:endParaRPr>
          </a:p>
          <a:p>
            <a:pPr lvl="0" marL="0" indent="0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280">
                <a:solidFill>
                  <a:srgbClr val="FF9900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interest-rate risk</a:t>
            </a:r>
            <a:endParaRPr b="1" sz="2280">
              <a:solidFill>
                <a:srgbClr val="FF9900"/>
              </a:solidFill>
              <a:effectLst>
                <a:outerShdw sx="100000" sy="100000" kx="0" ky="0" algn="b" rotWithShape="0" blurRad="12065" dist="24130" dir="2700000">
                  <a:srgbClr val="000000"/>
                </a:outerShdw>
              </a:effectLst>
            </a:endParaRPr>
          </a:p>
          <a:p>
            <a:pPr lvl="0" marL="0" indent="0" defTabSz="86868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10">
                <a:solidFill>
                  <a:srgbClr val="FFFFFF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changing interest rates affect your costs (when borrowing) and your benefits (when saving or investing).</a:t>
            </a:r>
          </a:p>
        </p:txBody>
      </p:sp>
      <p:sp>
        <p:nvSpPr>
          <p:cNvPr id="72" name="Shape 72"/>
          <p:cNvSpPr/>
          <p:nvPr/>
        </p:nvSpPr>
        <p:spPr>
          <a:xfrm>
            <a:off x="381000" y="1371600"/>
            <a:ext cx="8153400" cy="1196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Risks are associated with every decision. The following are common risks related to personal and financial decision making: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76200" y="274637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Risks Associated with Decision-Making</a:t>
            </a:r>
          </a:p>
        </p:txBody>
      </p:sp>
      <p:sp>
        <p:nvSpPr>
          <p:cNvPr id="75" name="Shape 75"/>
          <p:cNvSpPr/>
          <p:nvPr>
            <p:ph type="body" idx="4294967295"/>
          </p:nvPr>
        </p:nvSpPr>
        <p:spPr>
          <a:xfrm>
            <a:off x="457200" y="2590800"/>
            <a:ext cx="8382000" cy="32004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76" name="Shape 76"/>
          <p:cNvSpPr/>
          <p:nvPr/>
        </p:nvSpPr>
        <p:spPr>
          <a:xfrm>
            <a:off x="381000" y="1371600"/>
            <a:ext cx="8153400" cy="1196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Risks are associated with every decision. The following are common risks related to personal and financial decision making:</a:t>
            </a:r>
          </a:p>
        </p:txBody>
      </p:sp>
      <p:sp>
        <p:nvSpPr>
          <p:cNvPr id="77" name="Shape 77"/>
          <p:cNvSpPr/>
          <p:nvPr/>
        </p:nvSpPr>
        <p:spPr>
          <a:xfrm>
            <a:off x="533400" y="3017837"/>
            <a:ext cx="7696200" cy="309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income risk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changing jobs or reduced spending by consumers can result in a lower income or loss of one’s employment. Career changes or job loss can result in a lower income and reduced buying power.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liquidity risk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certain types of savings (certificates of deposit) and investments (real estate) may be difficult to convert to cash quickly.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Opportunity Costs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533400" y="1524000"/>
            <a:ext cx="77724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5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opportunity cost</a:t>
            </a:r>
            <a:r>
              <a: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endParaRPr b="1"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refers to what a person gives up when a decision is made. This cost, also called a trade-off, may involve one or more of your resources (time, money, and effort).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personal opportunity costs</a:t>
            </a:r>
            <a:r>
              <a: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endParaRPr b="1"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may involve time, health, or energy. For example, time spent on studying usually means lost time for leisure or working. However, this trade-off may be appropriate since your learning and grades will likely improve.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financial opportunity costs</a:t>
            </a:r>
            <a:r>
              <a: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endParaRPr b="1"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involve monetary values of decisions made. For example, the purchase of an item with money from your savings means you will no longer obtain interest on those funds. 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Time Value of Money</a:t>
            </a:r>
          </a:p>
        </p:txBody>
      </p:sp>
      <p:sp>
        <p:nvSpPr>
          <p:cNvPr id="83" name="Shape 83"/>
          <p:cNvSpPr/>
          <p:nvPr>
            <p:ph type="body" idx="4294967295"/>
          </p:nvPr>
        </p:nvSpPr>
        <p:spPr>
          <a:xfrm>
            <a:off x="533400" y="2057400"/>
            <a:ext cx="77724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5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time value of money</a:t>
            </a:r>
            <a:r>
              <a: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can be used to measure financial opportunity costs using interest calculations.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For example</a:t>
            </a: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 spending $1,000 from a savings account paying 4% a year means an opportunity cost of $40 in lost interest.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Calculations:  $1,000 x .04 (4%) x 1 year = $40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400"/>
              </a:spcBef>
              <a:buSzTx/>
              <a:buNone/>
              <a:tabLst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Over 10 years, that $40 a year (saved at 4%) would have a value of $480 when taking into account compound interest.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 idx="4294967295"/>
          </p:nvPr>
        </p:nvSpPr>
        <p:spPr>
          <a:xfrm>
            <a:off x="457200" y="381000"/>
            <a:ext cx="8153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12648">
              <a:defRPr sz="2948">
                <a:effectLst>
                  <a:outerShdw sx="100000" sy="100000" kx="0" ky="0" algn="b" rotWithShape="0" blurRad="8509" dist="17018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948">
                <a:solidFill>
                  <a:srgbClr val="FFFFCC"/>
                </a:solidFill>
                <a:effectLst>
                  <a:outerShdw sx="100000" sy="100000" kx="0" ky="0" algn="b" rotWithShape="0" blurRad="8509" dist="17018" dir="2700000">
                    <a:srgbClr val="000000"/>
                  </a:outerShdw>
                </a:effectLst>
              </a:rPr>
              <a:t>Forms of Peer Pressure as it Relates to Purchasing Decisions</a:t>
            </a:r>
          </a:p>
        </p:txBody>
      </p:sp>
      <p:sp>
        <p:nvSpPr>
          <p:cNvPr id="86" name="Shape 86"/>
          <p:cNvSpPr/>
          <p:nvPr>
            <p:ph type="body" idx="4294967295"/>
          </p:nvPr>
        </p:nvSpPr>
        <p:spPr>
          <a:xfrm>
            <a:off x="1676400" y="1905000"/>
            <a:ext cx="34290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Friends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Newspapers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Magazines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Telephone Directories</a:t>
            </a:r>
          </a:p>
        </p:txBody>
      </p:sp>
      <p:sp>
        <p:nvSpPr>
          <p:cNvPr id="87" name="Shape 87"/>
          <p:cNvSpPr/>
          <p:nvPr/>
        </p:nvSpPr>
        <p:spPr>
          <a:xfrm>
            <a:off x="4800600" y="1905000"/>
            <a:ext cx="3429000" cy="2506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Direct Mail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Commercials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Catalogs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Radio Advertisements</a:t>
            </a:r>
          </a:p>
        </p:txBody>
      </p:sp>
      <p:pic>
        <p:nvPicPr>
          <p:cNvPr id="88" name="MC900104726[1].pdf" descr="MC900104726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3200" y="4572000"/>
            <a:ext cx="3505200" cy="21288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7" grpId="2"/>
      <p:bldP build="p" bldLvl="1" animBg="1" rev="0" advAuto="0" spid="8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 idx="4294967295"/>
          </p:nvPr>
        </p:nvSpPr>
        <p:spPr>
          <a:xfrm>
            <a:off x="1066800" y="533400"/>
            <a:ext cx="7010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12648">
              <a:defRPr sz="2948">
                <a:effectLst>
                  <a:outerShdw sx="100000" sy="100000" kx="0" ky="0" algn="b" rotWithShape="0" blurRad="8509" dist="17018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948">
                <a:solidFill>
                  <a:srgbClr val="FFFFCC"/>
                </a:solidFill>
                <a:effectLst>
                  <a:outerShdw sx="100000" sy="100000" kx="0" ky="0" algn="b" rotWithShape="0" blurRad="8509" dist="17018" dir="2700000">
                    <a:srgbClr val="000000"/>
                  </a:outerShdw>
                </a:effectLst>
              </a:rPr>
              <a:t>Emotional Factors Related to Peer Pressure</a:t>
            </a:r>
          </a:p>
        </p:txBody>
      </p:sp>
      <p:sp>
        <p:nvSpPr>
          <p:cNvPr id="91" name="Shape 91"/>
          <p:cNvSpPr/>
          <p:nvPr>
            <p:ph type="body" idx="4294967295"/>
          </p:nvPr>
        </p:nvSpPr>
        <p:spPr>
          <a:xfrm>
            <a:off x="1143000" y="2209800"/>
            <a:ext cx="38862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Gossip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Acceptance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Disapproval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Insecurities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Boyfriend/Girlfriend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Sarcasm</a:t>
            </a:r>
          </a:p>
        </p:txBody>
      </p:sp>
      <p:sp>
        <p:nvSpPr>
          <p:cNvPr id="92" name="Shape 92"/>
          <p:cNvSpPr/>
          <p:nvPr/>
        </p:nvSpPr>
        <p:spPr>
          <a:xfrm>
            <a:off x="5410200" y="2286000"/>
            <a:ext cx="3429000" cy="2591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Fear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Clubs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Athletics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Cliques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Rich/Poor</a:t>
            </a:r>
          </a:p>
        </p:txBody>
      </p:sp>
      <p:pic>
        <p:nvPicPr>
          <p:cNvPr id="93" name="MCj03985650000[1].pdf" descr="MCj0398565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78625" y="5029200"/>
            <a:ext cx="1190625" cy="182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1" grpId="1"/>
      <p:bldP build="p" bldLvl="1" animBg="1" rev="0" advAuto="0" spid="9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Basic Economic Principles</a:t>
            </a:r>
          </a:p>
        </p:txBody>
      </p:sp>
      <p:sp>
        <p:nvSpPr>
          <p:cNvPr id="21" name="Shape 21"/>
          <p:cNvSpPr/>
          <p:nvPr>
            <p:ph type="body" idx="4294967295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 choose because of limited resources. 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People’s choices involve costs. 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 respond to incentives in predictable ways. 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 create economic systems that influence individual choices and incentives.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 gain when they trade voluntarily 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People’s choices have consequences that lie in the future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 idx="4294967295"/>
          </p:nvPr>
        </p:nvSpPr>
        <p:spPr>
          <a:xfrm>
            <a:off x="685800" y="457200"/>
            <a:ext cx="7772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85800">
              <a:defRPr sz="3300">
                <a:effectLst>
                  <a:outerShdw sx="100000" sy="100000" kx="0" ky="0" algn="b" rotWithShape="0" blurRad="9525" dist="1905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300">
                <a:solidFill>
                  <a:srgbClr val="FFFFCC"/>
                </a:solidFill>
                <a:effectLst>
                  <a:outerShdw sx="100000" sy="100000" kx="0" ky="0" algn="b" rotWithShape="0" blurRad="9525" dist="19050" dir="2700000">
                    <a:srgbClr val="000000"/>
                  </a:outerShdw>
                </a:effectLst>
              </a:rPr>
              <a:t>Marketing, Advertising &amp; Sales Strategies</a:t>
            </a:r>
          </a:p>
        </p:txBody>
      </p:sp>
      <p:sp>
        <p:nvSpPr>
          <p:cNvPr id="96" name="Shape 96" descr="Piranha"/>
          <p:cNvSpPr/>
          <p:nvPr>
            <p:ph type="body" idx="4294967295"/>
          </p:nvPr>
        </p:nvSpPr>
        <p:spPr>
          <a:xfrm>
            <a:off x="1981200" y="1981199"/>
            <a:ext cx="5257800" cy="45720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ctr"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 who sell products and services are fishing for customers.  They lure them in with sales, coupons, and other enticements.  Unlike fish, consumers can benefit in this situation – if they know how to take advantage of special purchasing opportunities.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 idx="4294967295"/>
          </p:nvPr>
        </p:nvSpPr>
        <p:spPr>
          <a:xfrm>
            <a:off x="381000" y="457200"/>
            <a:ext cx="84582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12648">
              <a:defRPr sz="2948">
                <a:effectLst>
                  <a:outerShdw sx="100000" sy="100000" kx="0" ky="0" algn="b" rotWithShape="0" blurRad="8509" dist="17018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948">
                <a:solidFill>
                  <a:srgbClr val="FFFFCC"/>
                </a:solidFill>
                <a:effectLst>
                  <a:outerShdw sx="100000" sy="100000" kx="0" ky="0" algn="b" rotWithShape="0" blurRad="8509" dist="17018" dir="2700000">
                    <a:srgbClr val="000000"/>
                  </a:outerShdw>
                </a:effectLst>
              </a:rPr>
              <a:t>Examples of Marketing, Advertising &amp; Sales Strategies</a:t>
            </a:r>
          </a:p>
        </p:txBody>
      </p:sp>
      <p:sp>
        <p:nvSpPr>
          <p:cNvPr id="99" name="Shape 99"/>
          <p:cNvSpPr/>
          <p:nvPr>
            <p:ph type="body" idx="4294967295"/>
          </p:nvPr>
        </p:nvSpPr>
        <p:spPr>
          <a:xfrm>
            <a:off x="698500" y="2244725"/>
            <a:ext cx="4025900" cy="407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Clearance Sales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Holiday Sales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Coupons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Rebates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Sweepstakes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Contests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Sales People</a:t>
            </a:r>
          </a:p>
        </p:txBody>
      </p:sp>
      <p:sp>
        <p:nvSpPr>
          <p:cNvPr id="100" name="Shape 100"/>
          <p:cNvSpPr/>
          <p:nvPr/>
        </p:nvSpPr>
        <p:spPr>
          <a:xfrm>
            <a:off x="4572000" y="2209800"/>
            <a:ext cx="3962400" cy="3801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Attractive Décor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Background Music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Items purchased most often are in back of store (bread/milk)</a:t>
            </a:r>
            <a:endParaRPr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42900" indent="-342900">
              <a:spcBef>
                <a:spcPts val="600"/>
              </a:spcBef>
              <a:buClr>
                <a:srgbClr val="FFCC66"/>
              </a:buClr>
              <a:buSzPct val="80000"/>
              <a:buFont typeface="Wingdings"/>
              <a:buChar char="■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Most profitable items are given prominent positions.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The Decision-Making Process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685800" y="1295400"/>
            <a:ext cx="8229600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160000"/>
              </a:lnSpc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Identify the problem</a:t>
            </a:r>
            <a:endParaRPr b="1"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lnSpc>
                <a:spcPct val="160000"/>
              </a:lnSpc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Gather information and list possible alternatives</a:t>
            </a:r>
            <a:endParaRPr b="1"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lnSpc>
                <a:spcPct val="160000"/>
              </a:lnSpc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Consider consequences of each alternative</a:t>
            </a:r>
            <a:endParaRPr b="1"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lnSpc>
                <a:spcPct val="160000"/>
              </a:lnSpc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Select the best course of action</a:t>
            </a:r>
            <a:endParaRPr b="1" sz="28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300037" indent="-300037">
              <a:lnSpc>
                <a:spcPct val="160000"/>
              </a:lnSpc>
              <a:spcBef>
                <a:spcPts val="600"/>
              </a:spcBef>
              <a:buChar char="■"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Evaluate the results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713231">
              <a:defRPr sz="1800">
                <a:solidFill>
                  <a:srgbClr val="000000"/>
                </a:solidFill>
              </a:defRPr>
            </a:pPr>
            <a:r>
              <a:rPr sz="3432">
                <a:solidFill>
                  <a:srgbClr val="FFFFCC"/>
                </a:solidFill>
                <a:effectLst>
                  <a:outerShdw sx="100000" sy="100000" kx="0" ky="0" algn="b" rotWithShape="0" blurRad="9906" dist="19812" dir="2700000">
                    <a:srgbClr val="000000"/>
                  </a:outerShdw>
                </a:effectLst>
              </a:rPr>
              <a:t>Factors that can</a:t>
            </a:r>
            <a:br>
              <a:rPr sz="3432">
                <a:solidFill>
                  <a:srgbClr val="FFFFCC"/>
                </a:solidFill>
                <a:effectLst>
                  <a:outerShdw sx="100000" sy="100000" kx="0" ky="0" algn="b" rotWithShape="0" blurRad="9906" dist="19812" dir="2700000">
                    <a:srgbClr val="000000"/>
                  </a:outerShdw>
                </a:effectLst>
              </a:rPr>
            </a:br>
            <a:r>
              <a:rPr sz="3432">
                <a:solidFill>
                  <a:srgbClr val="FFFFCC"/>
                </a:solidFill>
                <a:effectLst>
                  <a:outerShdw sx="100000" sy="100000" kx="0" ky="0" algn="b" rotWithShape="0" blurRad="9906" dist="19812" dir="2700000">
                    <a:srgbClr val="000000"/>
                  </a:outerShdw>
                </a:effectLst>
              </a:rPr>
              <a:t>Influence a Decision </a:t>
            </a:r>
          </a:p>
        </p:txBody>
      </p:sp>
      <p:sp>
        <p:nvSpPr>
          <p:cNvPr id="27" name="Shape 27"/>
          <p:cNvSpPr/>
          <p:nvPr>
            <p:ph type="body" idx="4294967295"/>
          </p:nvPr>
        </p:nvSpPr>
        <p:spPr>
          <a:xfrm>
            <a:off x="457200" y="1676399"/>
            <a:ext cx="8686800" cy="495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500"/>
              </a:spcBef>
              <a:buClr>
                <a:srgbClr val="FFFFFF"/>
              </a:buClr>
              <a:buFontTx/>
              <a:buAutoNum type="alphaUcPeriod" startAt="1"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Values</a:t>
            </a:r>
            <a:endParaRPr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457200" indent="-165100">
              <a:spcBef>
                <a:spcPts val="5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What is important to your family, others in your culture?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B.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Peers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457200" indent="-165100">
              <a:spcBef>
                <a:spcPts val="5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People you know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457200" indent="-165100">
              <a:spcBef>
                <a:spcPts val="5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Pressure for positive or negative behaviors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C.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Habits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457200" indent="-165100">
              <a:spcBef>
                <a:spcPts val="5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You are accustomed to doing it this way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D.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Feelings</a:t>
            </a: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r>
              <a: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(love, anger, frustration, ambivalence, rejection)</a:t>
            </a:r>
            <a:endParaRPr b="1"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457200" indent="-165100">
              <a:spcBef>
                <a:spcPts val="5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If you do make a certain decision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457200" indent="-165100">
              <a:spcBef>
                <a:spcPts val="5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If you don’t make a certain decision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idx="4294967295"/>
          </p:nvPr>
        </p:nvSpPr>
        <p:spPr>
          <a:xfrm>
            <a:off x="609600" y="1828800"/>
            <a:ext cx="8229600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E.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Family</a:t>
            </a:r>
            <a:endParaRPr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661307" indent="-204107">
              <a:spcBef>
                <a:spcPts val="4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Your family’s preference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661307" indent="-204107">
              <a:spcBef>
                <a:spcPts val="4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Decisions other family members have made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F.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Risks and consequences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661307" indent="-204107">
              <a:spcBef>
                <a:spcPts val="4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What (or how much) you stand to win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661307" indent="-204107">
              <a:spcBef>
                <a:spcPts val="4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What (or how much) you stand to lose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G. </a:t>
            </a:r>
            <a:r>
              <a:rPr b="1" sz="24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Age</a:t>
            </a:r>
            <a:endParaRPr b="1" sz="24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661307" indent="-204107">
              <a:spcBef>
                <a:spcPts val="4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Minor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661307" indent="-204107">
              <a:spcBef>
                <a:spcPts val="400"/>
              </a:spcBef>
              <a:buClr>
                <a:srgbClr val="FFFFFF"/>
              </a:buClr>
              <a:buChar char="▪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Adult</a:t>
            </a:r>
          </a:p>
        </p:txBody>
      </p:sp>
      <p:sp>
        <p:nvSpPr>
          <p:cNvPr id="30" name="Shape 30"/>
          <p:cNvSpPr/>
          <p:nvPr/>
        </p:nvSpPr>
        <p:spPr>
          <a:xfrm>
            <a:off x="609600" y="279717"/>
            <a:ext cx="8229600" cy="143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>
                <a:solidFill>
                  <a:srgbClr val="000000"/>
                </a:solidFill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Factors that can</a:t>
            </a:r>
            <a:b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</a:b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Influence a Decision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22959">
              <a:defRPr sz="3959">
                <a:effectLst>
                  <a:outerShdw sx="100000" sy="100000" kx="0" ky="0" algn="b" rotWithShape="0" blurRad="11430" dist="2286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59">
                <a:solidFill>
                  <a:srgbClr val="FFFFCC"/>
                </a:solidFill>
                <a:effectLst>
                  <a:outerShdw sx="100000" sy="100000" kx="0" ky="0" algn="b" rotWithShape="0" blurRad="11430" dist="22860" dir="2700000">
                    <a:srgbClr val="000000"/>
                  </a:outerShdw>
                </a:effectLst>
              </a:rPr>
              <a:t>Common Decision-Making Strategies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457200" y="1752600"/>
            <a:ext cx="80772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spontaneity</a:t>
            </a:r>
            <a:endParaRPr b="1" sz="28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Choosing the first option that comes to mind; giving little or no consideration to the consequences of the choice.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compliance</a:t>
            </a:r>
            <a:endParaRPr b="1" sz="28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Going along with family, school, work, or peer expectations.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procrastination</a:t>
            </a:r>
            <a:endParaRPr b="1" sz="28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Postponing thought and action until options are limited.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22959">
              <a:defRPr sz="3959">
                <a:effectLst>
                  <a:outerShdw sx="100000" sy="100000" kx="0" ky="0" algn="b" rotWithShape="0" blurRad="11430" dist="2286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59">
                <a:solidFill>
                  <a:srgbClr val="FFFFCC"/>
                </a:solidFill>
                <a:effectLst>
                  <a:outerShdw sx="100000" sy="100000" kx="0" ky="0" algn="b" rotWithShape="0" blurRad="11430" dist="22860" dir="2700000">
                    <a:srgbClr val="000000"/>
                  </a:outerShdw>
                </a:effectLst>
              </a:rPr>
              <a:t>Common Decision-Making Strategies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533400" y="1752600"/>
            <a:ext cx="8077200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92">
                <a:solidFill>
                  <a:srgbClr val="FF9900"/>
                </a:solidFill>
                <a:effectLst>
                  <a:outerShdw sx="100000" sy="100000" kx="0" ky="0" algn="b" rotWithShape="0" blurRad="11303" dist="22606" dir="2700000">
                    <a:srgbClr val="000000"/>
                  </a:outerShdw>
                </a:effectLst>
              </a:rPr>
              <a:t>agonizing</a:t>
            </a:r>
            <a:endParaRPr b="1" sz="2492">
              <a:solidFill>
                <a:srgbClr val="FF9900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36">
                <a:solidFill>
                  <a:srgbClr val="FFFFFF"/>
                </a:solidFill>
                <a:effectLst>
                  <a:outerShdw sx="100000" sy="100000" kx="0" ky="0" algn="b" rotWithShape="0" blurRad="11303" dist="22606" dir="2700000">
                    <a:srgbClr val="000000"/>
                  </a:outerShdw>
                </a:effectLst>
              </a:rPr>
              <a:t>Accumulating so much information that analyzing the options becomes overwhelming.</a:t>
            </a:r>
            <a:endParaRPr sz="2136">
              <a:solidFill>
                <a:srgbClr val="FFFFFF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136">
              <a:solidFill>
                <a:srgbClr val="FFFFFF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92">
                <a:solidFill>
                  <a:srgbClr val="FF9900"/>
                </a:solidFill>
                <a:effectLst>
                  <a:outerShdw sx="100000" sy="100000" kx="0" ky="0" algn="b" rotWithShape="0" blurRad="11303" dist="22606" dir="2700000">
                    <a:srgbClr val="000000"/>
                  </a:outerShdw>
                </a:effectLst>
              </a:rPr>
              <a:t>intention</a:t>
            </a:r>
            <a:endParaRPr b="1" sz="2492">
              <a:solidFill>
                <a:srgbClr val="FF9900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36">
                <a:solidFill>
                  <a:srgbClr val="FFFFFF"/>
                </a:solidFill>
                <a:effectLst>
                  <a:outerShdw sx="100000" sy="100000" kx="0" ky="0" algn="b" rotWithShape="0" blurRad="11303" dist="22606" dir="2700000">
                    <a:srgbClr val="000000"/>
                  </a:outerShdw>
                </a:effectLst>
              </a:rPr>
              <a:t>Choosing an option that will be both intellectually and emotionally satisfying.</a:t>
            </a:r>
            <a:endParaRPr sz="2136">
              <a:solidFill>
                <a:srgbClr val="FFFFFF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136">
              <a:solidFill>
                <a:srgbClr val="FFFFFF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92">
                <a:solidFill>
                  <a:srgbClr val="FF9900"/>
                </a:solidFill>
                <a:effectLst>
                  <a:outerShdw sx="100000" sy="100000" kx="0" ky="0" algn="b" rotWithShape="0" blurRad="11303" dist="22606" dir="2700000">
                    <a:srgbClr val="000000"/>
                  </a:outerShdw>
                </a:effectLst>
              </a:rPr>
              <a:t>desire</a:t>
            </a:r>
            <a:endParaRPr b="1" sz="2492">
              <a:solidFill>
                <a:srgbClr val="FF9900"/>
              </a:solidFill>
              <a:effectLst>
                <a:outerShdw sx="100000" sy="100000" kx="0" ky="0" algn="b" rotWithShape="0" blurRad="11303" dist="22606" dir="2700000">
                  <a:srgbClr val="000000"/>
                </a:outerShdw>
              </a:effectLst>
            </a:endParaRPr>
          </a:p>
          <a:p>
            <a:pPr lvl="0" marL="0" indent="0" defTabSz="81381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36">
                <a:solidFill>
                  <a:srgbClr val="FFFFFF"/>
                </a:solidFill>
                <a:effectLst>
                  <a:outerShdw sx="100000" sy="100000" kx="0" ky="0" algn="b" rotWithShape="0" blurRad="11303" dist="22606" dir="2700000">
                    <a:srgbClr val="000000"/>
                  </a:outerShdw>
                </a:effectLst>
              </a:rPr>
              <a:t>Choosing the option that might achieve the best result, regardless of the risk involved.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4294967295"/>
          </p:nvPr>
        </p:nvSpPr>
        <p:spPr>
          <a:xfrm>
            <a:off x="457200" y="1752600"/>
            <a:ext cx="82296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avoidance</a:t>
            </a:r>
            <a:endParaRPr b="1" sz="28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Choosing the option that is most likely to avoid the worst possible result.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security</a:t>
            </a:r>
            <a:endParaRPr b="1" sz="28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Choosing the option that will bring some success, offend the fewest people, and pose the least risk.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99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synthesis</a:t>
            </a:r>
            <a:endParaRPr b="1" sz="2800">
              <a:solidFill>
                <a:srgbClr val="FF99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Choosing the option that has a good chance to succeed and which you like the best.</a:t>
            </a:r>
          </a:p>
        </p:txBody>
      </p:sp>
      <p:sp>
        <p:nvSpPr>
          <p:cNvPr id="39" name="Shape 39"/>
          <p:cNvSpPr/>
          <p:nvPr/>
        </p:nvSpPr>
        <p:spPr>
          <a:xfrm>
            <a:off x="457200" y="233679"/>
            <a:ext cx="8229600" cy="143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Common Decision-Making Strategies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T-Chart</a:t>
            </a:r>
          </a:p>
        </p:txBody>
      </p:sp>
      <p:graphicFrame>
        <p:nvGraphicFramePr>
          <p:cNvPr id="42" name="Table 42"/>
          <p:cNvGraphicFramePr/>
          <p:nvPr/>
        </p:nvGraphicFramePr>
        <p:xfrm>
          <a:off x="457200" y="1600200"/>
          <a:ext cx="8229600" cy="4495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114800"/>
                <a:gridCol w="4114800"/>
              </a:tblGrid>
              <a:tr h="611187"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Pros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Cons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941512"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Shape 43"/>
          <p:cNvSpPr/>
          <p:nvPr/>
        </p:nvSpPr>
        <p:spPr>
          <a:xfrm>
            <a:off x="1219200" y="5181600"/>
            <a:ext cx="7010400" cy="1386840"/>
          </a:xfrm>
          <a:prstGeom prst="rect">
            <a:avLst/>
          </a:prstGeom>
          <a:solidFill>
            <a:srgbClr val="FF9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1000"/>
              </a:spcBef>
              <a:defRPr sz="28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800"/>
              <a:t>Using a T-chart to list pros and cons related to decisions can help make the decision making process simple.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720000"/>
      </a:dk1>
      <a:lt1>
        <a:srgbClr val="720000"/>
      </a:lt1>
      <a:dk2>
        <a:srgbClr val="A7A7A7"/>
      </a:dk2>
      <a:lt2>
        <a:srgbClr val="535353"/>
      </a:lt2>
      <a:accent1>
        <a:srgbClr val="FF3300"/>
      </a:accent1>
      <a:accent2>
        <a:srgbClr val="BE7960"/>
      </a:accent2>
      <a:accent3>
        <a:srgbClr val="BBAAAA"/>
      </a:accent3>
      <a:accent4>
        <a:srgbClr val="DADADA"/>
      </a:accent4>
      <a:accent5>
        <a:srgbClr val="FFADAA"/>
      </a:accent5>
      <a:accent6>
        <a:srgbClr val="AC6E5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33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33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300"/>
      </a:accent1>
      <a:accent2>
        <a:srgbClr val="BE7960"/>
      </a:accent2>
      <a:accent3>
        <a:srgbClr val="BBAAAA"/>
      </a:accent3>
      <a:accent4>
        <a:srgbClr val="DADADA"/>
      </a:accent4>
      <a:accent5>
        <a:srgbClr val="FFADAA"/>
      </a:accent5>
      <a:accent6>
        <a:srgbClr val="AC6E5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33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33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